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31" r:id="rId4"/>
    <p:sldId id="334" r:id="rId5"/>
    <p:sldId id="332" r:id="rId6"/>
    <p:sldId id="261" r:id="rId7"/>
    <p:sldId id="335" r:id="rId8"/>
    <p:sldId id="336" r:id="rId9"/>
    <p:sldId id="344" r:id="rId10"/>
    <p:sldId id="346" r:id="rId11"/>
    <p:sldId id="348" r:id="rId12"/>
    <p:sldId id="343" r:id="rId13"/>
    <p:sldId id="337" r:id="rId14"/>
    <p:sldId id="338" r:id="rId15"/>
    <p:sldId id="355" r:id="rId16"/>
    <p:sldId id="340" r:id="rId17"/>
    <p:sldId id="341" r:id="rId18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 showGuides="1">
      <p:cViewPr varScale="1">
        <p:scale>
          <a:sx n="116" d="100"/>
          <a:sy n="116" d="100"/>
        </p:scale>
        <p:origin x="1672" y="176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 panose="020B0609020204030204"/>
                <a:cs typeface="Consolas" panose="020B0609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jpeg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 panose="020B0609020204030204"/>
                <a:cs typeface="Consolas" panose="020B0609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9" Type="http://schemas.openxmlformats.org/officeDocument/2006/relationships/image" Target="../media/image24.jpe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678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보고서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6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Classification of plant health status through Android app</a:t>
            </a:r>
            <a:endParaRPr lang="en-US" altLang="zh-CN" sz="3600" i="1" spc="-5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2021106125</a:t>
            </a:r>
            <a:endParaRPr lang="en-US" altLang="ko-KR" sz="2400" i="1" spc="-5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LU CHANG</a:t>
            </a:r>
            <a:endParaRPr sz="2400" i="1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7503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09029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획득을 위한 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1090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40" y="1828800"/>
            <a:ext cx="3588385" cy="8528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209800"/>
            <a:ext cx="3971925" cy="1114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572000"/>
            <a:ext cx="2209165" cy="1974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823325" cy="5574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 b="1">
                <a:latin typeface="+mn-ea"/>
                <a:cs typeface="Gulim" panose="020B0600000101010101" charset="-127"/>
                <a:sym typeface="+mn-ea"/>
              </a:rPr>
              <a:t>에지(Edge) 기능:</a:t>
            </a:r>
            <a:endParaRPr lang="ko-KR" altLang="en-US" sz="2000" b="1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1. YoloV5 객체 감지: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   - YoloV5 모델을 사용하여 에지 시스템에서 객체를 감지한다.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   - 객체 감지 결과를 서버로 전송하여 추가 처리 및 분류를 수행한다.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en-US" altLang="ko-KR" sz="2000">
                <a:latin typeface="+mn-ea"/>
                <a:cs typeface="Gulim" panose="020B0600000101010101" charset="-127"/>
                <a:sym typeface="+mn-ea"/>
              </a:rPr>
              <a:t>2.</a:t>
            </a:r>
            <a:r>
              <a:rPr lang="ko-KR" altLang="en-US" sz="2000" b="1">
                <a:latin typeface="+mn-ea"/>
                <a:cs typeface="Gulim" panose="020B0600000101010101" charset="-127"/>
                <a:sym typeface="+mn-ea"/>
              </a:rPr>
              <a:t> 서버 기능(Django):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en-US" altLang="ko-KR" sz="2000">
                <a:latin typeface="+mn-ea"/>
                <a:cs typeface="Gulim" panose="020B0600000101010101" charset="-127"/>
                <a:sym typeface="+mn-ea"/>
              </a:rPr>
              <a:t>a,</a:t>
            </a: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 API 엔드포인트: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   - Django를 사용하여 서버를 구축하고 API 엔드포인트를 제공한다.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   - 객체 감지 결과를 수신하고 필요한 추가 처리를 진행한다.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en-US" altLang="ko-KR" sz="2000">
                <a:latin typeface="+mn-ea"/>
                <a:cs typeface="Gulim" panose="020B0600000101010101" charset="-127"/>
                <a:sym typeface="+mn-ea"/>
              </a:rPr>
              <a:t>b,</a:t>
            </a: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 객체 분류 및 처리: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   - 서버에서는 YoloV5에서 전송된 객체 감지 결과를 분류하고 해당 객체에 대한 추가 정보를 제공한다.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   - 분류된 결과를 외부 시스템과 연동하여 처리한다.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 b="1">
                <a:latin typeface="+mn-ea"/>
                <a:cs typeface="Gulim" panose="020B0600000101010101" charset="-127"/>
                <a:sym typeface="+mn-ea"/>
              </a:rPr>
              <a:t>3. 웹 서비스 기능: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   - Django api 테스팅을 위해서 plain html, css, js를 사용하여 웹 서비스를 구축했다.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   - 웹 페이지에서 에지 시스템에서 받은 객체 감지 결과를 확인할 수 있다.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1447800"/>
            <a:ext cx="2197735" cy="40462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494790"/>
            <a:ext cx="2180590" cy="39992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5335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v"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농산물 수확 증가: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조기 진단은 작물의 건강을 유지하고 생산성을 높이는 데 결정적인 역할을 한다</a:t>
            </a:r>
            <a:r>
              <a:rPr lang="en-US" altLang="ko-KR" sz="2000">
                <a:latin typeface="+mn-ea"/>
                <a:cs typeface="Gulim" panose="020B0600000101010101" charset="-127"/>
                <a:sym typeface="+mn-ea"/>
              </a:rPr>
              <a:t>.</a:t>
            </a:r>
            <a:endParaRPr lang="en-US" altLang="ko-KR" sz="2000">
              <a:latin typeface="+mn-ea"/>
              <a:cs typeface="Gulim" panose="020B0600000101010101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v"/>
              <a:tabLst>
                <a:tab pos="299720" algn="l"/>
              </a:tabLst>
              <a:defRPr/>
            </a:pP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v"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경제적 이득: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글로벌 경제에 미치는 작물 질병으로 인한 손실을 감소시킴으로써 농업 부문은 경제적 이득을 얻을 것이다. 농산물 생산량의 증가는 농부들에게 추가 수익을 제공한다. 정확한 작물 진단은 농업 생산성을 높이는 데 도움을 주면서 동시에 환경에 대한 부담을 최소화한다. 지속가능한 농업 관리는 농지의 장기적인 생산성을 보장하고 자원 소비를 최적화한다.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v"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농부들의 편리한 사용 경험: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편한 인터페이스와 농부들에게 적합한 피드백은 사용자들이 언제 어디서나 손쉽게 서비스를 이용할 수 있도록 한다.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v"/>
              <a:tabLst>
                <a:tab pos="299720" algn="l"/>
              </a:tabLst>
              <a:defRPr/>
            </a:pPr>
            <a:endParaRPr sz="18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기대효과 및 결론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574040" y="1295400"/>
            <a:ext cx="8423910" cy="1336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v"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전 세계적인 영향:</a:t>
            </a:r>
            <a:endParaRPr lang="ko-KR" altLang="en-US" sz="200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이 앱을 통해 수집된 데이터는 농업 및 작물 질병에 대한 연구에 기여할 수 있다.</a:t>
            </a:r>
            <a:r>
              <a:rPr lang="en-US" altLang="ko-KR" sz="2000">
                <a:latin typeface="+mn-ea"/>
                <a:cs typeface="Gulim" panose="020B0600000101010101" charset="-127"/>
                <a:sym typeface="+mn-ea"/>
              </a:rPr>
              <a:t> </a:t>
            </a: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전 세계적으로 이루어지는 데이터 수집은 다양한 기후 및 토양 조건에서의 작물 질병 패턴을 이해하는 데 도움이 될 것이다.</a:t>
            </a:r>
            <a:endParaRPr lang="ko-KR" altLang="en-US" sz="2000">
              <a:latin typeface="+mn-ea"/>
              <a:cs typeface="Gulim" panose="020B0600000101010101" charset="-127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pic>
        <p:nvPicPr>
          <p:cNvPr id="6" name="图片 5" descr="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4280" y="1295400"/>
            <a:ext cx="2378075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URL :  </a:t>
            </a:r>
            <a:r>
              <a:rPr lang="en-US" altLang="zh-CN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https://lululemon12138.pythonanywhere.com/</a:t>
            </a:r>
            <a:endParaRPr lang="en-US" altLang="zh-CN" sz="20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: </a:t>
            </a:r>
            <a:r>
              <a:rPr lang="en-US" altLang="zh-CN" i="1" dirty="0">
                <a:solidFill>
                  <a:srgbClr val="FF0000"/>
                </a:solidFill>
                <a:latin typeface="+mn-ea"/>
                <a:cs typeface="Gulim" panose="020B0600000101010101" charset="-127"/>
              </a:rPr>
              <a:t>https://github.com/Pharaohshan/Mobile_Final</a:t>
            </a:r>
            <a:endParaRPr lang="en-US" altLang="ko-KR" i="1" dirty="0">
              <a:solidFill>
                <a:srgbClr val="FF0000"/>
              </a:solidFill>
              <a:latin typeface="+mn-ea"/>
              <a:cs typeface="Gulim" panose="020B0600000101010101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/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/>
                <a:t>Root</a:t>
              </a:r>
              <a:endParaRPr kumimoji="1" lang="en-US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Edge_System</a:t>
              </a:r>
              <a:endParaRPr kumimoji="1" lang="en-US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Service_System</a:t>
              </a:r>
              <a:endParaRPr kumimoji="1" lang="en-US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Client_System</a:t>
              </a:r>
              <a:endParaRPr kumimoji="1" lang="en-US" altLang="en-US" dirty="0"/>
            </a:p>
          </p:txBody>
        </p:sp>
        <p:cxnSp>
          <p:nvCxnSpPr>
            <p:cNvPr id="10" name="직선 연결선[R] 9"/>
            <p:cNvCxnSpPr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/>
            <p:cNvCxnSpPr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/>
            <p:cNvCxnSpPr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/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YOLO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/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Django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/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Android, Native App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pptx</a:t>
            </a:r>
            <a:endParaRPr lang="ko-KR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11" name="꺾인 연결선[E] 10"/>
          <p:cNvCxnSpPr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) </a:t>
            </a:r>
            <a:endParaRPr lang="ko-KR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19" name="꺾인 연결선[E] 18"/>
          <p:cNvCxnSpPr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rPr>
              <a:t>2</a:t>
            </a:r>
            <a:endParaRPr sz="1200">
              <a:latin typeface="Malgun Gothic" panose="020B0503020000020004" charset="-127"/>
              <a:cs typeface="Malgun Gothic" panose="020B0503020000020004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 panose="020B0503020000020004" charset="-127"/>
                <a:cs typeface="Malgun Gothic" panose="020B0503020000020004" charset="-127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 panose="020B0503020000020004" charset="-127"/>
              <a:cs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1-4.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게시를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사용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1-5.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sz="1600" dirty="0"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일부 확장 기능 가능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2-3.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게시를 위한 </a:t>
            </a:r>
            <a:r>
              <a:rPr 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목록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획득을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2-5.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 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 panose="020B0600000101010101" charset="-127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600" dirty="0"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3.1.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 list view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 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개별 제안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3.2.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목록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획득을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사용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3.3.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UI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 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시스템 구성도 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시스템 구성도</a:t>
            </a:r>
            <a:endParaRPr sz="2000" dirty="0">
              <a:latin typeface="+mn-ea"/>
              <a:cs typeface="Malgun Gothic" panose="020B0503020000020004" charset="-127"/>
            </a:endParaRPr>
          </a:p>
        </p:txBody>
      </p:sp>
      <p:pic>
        <p:nvPicPr>
          <p:cNvPr id="21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/>
              <a:t>Change Detection</a:t>
            </a:r>
            <a:endParaRPr kumimoji="1" lang="en-US" altLang="en-US" sz="11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/>
              <a:t>Intruder Detection</a:t>
            </a:r>
            <a:endParaRPr kumimoji="1" lang="en-US" altLang="en-US" sz="1100" dirty="0"/>
          </a:p>
          <a:p>
            <a:pPr algn="ctr"/>
            <a:r>
              <a:rPr kumimoji="1" lang="en-US" altLang="en-US" sz="1100" dirty="0"/>
              <a:t>(Django blog)</a:t>
            </a:r>
            <a:endParaRPr kumimoji="1" lang="en-US" altLang="en-US" sz="1100" dirty="0"/>
          </a:p>
        </p:txBody>
      </p:sp>
      <p:pic>
        <p:nvPicPr>
          <p:cNvPr id="26" name="Picture 13" descr="D:\Daum_Cloud\DaumCloud\20131220_스마트 협업테이블\01. Images\Database_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RTSP</a:t>
            </a:r>
            <a:endParaRPr kumimoji="1" lang="en-US" altLang="en-US" sz="1200" dirty="0"/>
          </a:p>
        </p:txBody>
      </p:sp>
      <p:cxnSp>
        <p:nvCxnSpPr>
          <p:cNvPr id="34" name="꺾인 연결선[E] 33"/>
          <p:cNvCxnSpPr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/>
          <p:cNvCxnSpPr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/>
          <p:cNvCxnSpPr>
            <a:stCxn id="9" idx="3"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en-US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cxnSp>
        <p:nvCxnSpPr>
          <p:cNvPr id="57" name="직선 화살표 연결선 56"/>
          <p:cNvCxnSpPr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 Image blog</a:t>
            </a:r>
            <a:endParaRPr kumimoji="1" lang="en-US" altLang="en-US" sz="10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 REST API</a:t>
            </a:r>
            <a:endParaRPr kumimoji="1" lang="en-US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PORT:8000</a:t>
            </a:r>
            <a:endParaRPr kumimoji="1" lang="en-US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PORT:8080</a:t>
            </a:r>
            <a:endParaRPr kumimoji="1" lang="en-US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&lt;EDGE SYSTEM&gt;</a:t>
            </a:r>
            <a:endParaRPr kumimoji="1" lang="en-US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&lt;CLIENT&gt;</a:t>
            </a:r>
            <a:endParaRPr kumimoji="1" lang="en-US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 USB</a:t>
            </a:r>
            <a:endParaRPr kumimoji="1" lang="en-US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&lt;SERVICE SYSTEM&gt;</a:t>
            </a:r>
            <a:endParaRPr kumimoji="1" lang="en-US" altLang="en-US" sz="12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403475" y="3733800"/>
            <a:ext cx="620395" cy="497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6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>
                <a:latin typeface="+mn-ea"/>
                <a:cs typeface="Gulim" panose="020B0600000101010101" charset="-127"/>
                <a:sym typeface="+mn-ea"/>
              </a:rPr>
              <a:t>이 모바일 애플리케이션의 주요 목표는 농부들이 식물의 건강 상태를 간편하게 확인할 수 있도록 돕는 것이다. 농부들은 농장에서 작물을 촬영하거나 이미지를 업로드함으로써, 앱은 훈련된 YOLOv5 모델을 사용하여 작물이 건강 여부를 판단하고, 각 작물이 어떤 질병에 감염되었는지 정확하게 분류한다. 이를 통해 농부들이 적시에 적절한 조치를 취하고 식물 생산성을 향상시킬 수 있도록 지원한다.</a:t>
            </a:r>
            <a:endParaRPr sz="1800" dirty="0">
              <a:latin typeface="+mn-ea"/>
              <a:cs typeface="Gulim" panose="020B0600000101010101" charset="-127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tretch>
            <a:fillRect/>
          </a:stretch>
        </p:blipFill>
        <p:spPr>
          <a:xfrm>
            <a:off x="2667000" y="3200400"/>
            <a:ext cx="3705225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551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  <a:defRPr/>
            </a:pPr>
            <a:r>
              <a:rPr lang="ko-KR" altLang="en-US" sz="2000">
                <a:latin typeface="+mn-ea"/>
                <a:cs typeface="Gulim" panose="020B0600000101010101" charset="-127"/>
                <a:sym typeface="+mn-ea"/>
              </a:rPr>
              <a:t>식물 질병의 조기 감지는 수확량을 대폭 증가시킬 수 있으며, 연간 약 2200억 달러에 달하는 글로벌 손실을 감소시킬 수 있다. 이 프로젝트는 농부들이 농장에 가서 작물을 촬영하면 앱이 해당 작물이 건강한지 아니면 질병에 감염되었는지 알려주는 솔루션을 제공함으로써 식물 보호에 기여한다.</a:t>
            </a:r>
            <a:endParaRPr sz="18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7200" y="1219200"/>
          <a:ext cx="89916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3962400"/>
                <a:gridCol w="457200"/>
                <a:gridCol w="457200"/>
                <a:gridCol w="31242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saved_model/best.pt</a:t>
                      </a:r>
                      <a:endParaRPr lang="en-US" altLang="ko-KR" sz="1100"/>
                    </a:p>
                  </a:txBody>
                  <a:tcPr marL="0" marR="0" marT="0" marB="0" anchor="ctr" anchorCtr="0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1-2. </a:t>
                      </a:r>
                      <a:r>
                        <a:rPr lang="en-GB" altLang="ko-KR" sz="1000" dirty="0" err="1"/>
                        <a:t>Ms</a:t>
                      </a:r>
                      <a:r>
                        <a:rPr lang="en-GB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GB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object_detection/views.py</a:t>
                      </a:r>
                      <a:endParaRPr lang="en-US" altLang="ko-KR" sz="1100"/>
                    </a:p>
                  </a:txBody>
                  <a:tcPr marL="0" marR="0" marT="0" marB="0" anchor="ctr" anchorCtr="0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-GB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-GB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object_detection/views.py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object_detection/urls.py</a:t>
                      </a:r>
                      <a:endParaRPr lang="en-US" altLang="ko-KR" sz="1100"/>
                    </a:p>
                  </a:txBody>
                  <a:tcPr marL="0" marR="0" marT="0" marB="0" anchor="ctr" anchorCtr="0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object_detection/utils.py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GB" altLang="ko-KR" sz="1000" dirty="0" err="1"/>
                        <a:t>Pythonanywhere</a:t>
                      </a:r>
                      <a:r>
                        <a:rPr lang="en-GB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MobileApp/views.py</a:t>
                      </a:r>
                      <a:endParaRPr lang="en-US" altLang="ko-KR" sz="1100"/>
                    </a:p>
                  </a:txBody>
                  <a:tcPr marL="0" marR="0" marT="0" marB="0" anchor="ctr" anchorCtr="0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object_detection/views.py</a:t>
                      </a:r>
                      <a:endParaRPr lang="en-US" altLang="ko-KR" sz="1100"/>
                    </a:p>
                  </a:txBody>
                  <a:tcPr marL="0" marR="0" marT="0" marB="0" anchor="ctr" anchorCtr="0"/>
                </a:tc>
              </a:tr>
              <a:tr h="235585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object_detection/urls.py</a:t>
                      </a:r>
                      <a:endParaRPr lang="en-US" altLang="ko-KR" sz="1100"/>
                    </a:p>
                  </a:txBody>
                  <a:tcPr marL="0" marR="0" marT="0" marB="0" anchor="ctr" anchorCtr="0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MobileApp/views.py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MobileApp/utils.py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main/java/com/cookandroid/myapplication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>
                          <a:sym typeface="+mn-ea"/>
                        </a:rPr>
                        <a:t>main/java/com/cookandroid/myapplication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-GB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res/layout/AndroidManifest.xml</a:t>
                      </a:r>
                      <a:endParaRPr lang="en-US" altLang="ko-KR" sz="1100"/>
                    </a:p>
                    <a:p>
                      <a:r>
                        <a:rPr lang="en-US" altLang="zh-CN" sz="1100"/>
                        <a:t>AndroidManifest.xml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  <a:sym typeface="+mn-ea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main/java/com/cookandroid/myapplication/Utils.java</a:t>
                      </a:r>
                      <a:endParaRPr lang="en-US" altLang="zh-CN"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64579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09029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1-2.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Ms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861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한 종류의 객체를 동일한 객체로 가능한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zh-CN" sz="800" kern="0" dirty="0">
                <a:latin typeface="+mn-ea"/>
                <a:cs typeface="Gulim" panose="020B0600000101010101" charset="-127"/>
              </a:rPr>
              <a:t>Change Detection</a:t>
            </a:r>
            <a:endParaRPr lang="en-US" altLang="zh-CN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87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게시를 위한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GB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 latinLnBrk="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676400"/>
            <a:ext cx="3877945" cy="3498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10" y="2057400"/>
            <a:ext cx="4711700" cy="9582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4648200"/>
            <a:ext cx="3791585" cy="1788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64579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81331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간략한 설명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dirty="0">
              <a:latin typeface="+mn-ea"/>
              <a:cs typeface="Gulim" panose="020B0600000101010101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87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1090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 latinLnBrk="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4728845"/>
            <a:ext cx="3046730" cy="1181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5029200"/>
            <a:ext cx="4375785" cy="6559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5229</Words>
  <Application>WPS 演示</Application>
  <PresentationFormat>A4 용지(210x297mm)</PresentationFormat>
  <Paragraphs>390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Malgun Gothic</vt:lpstr>
      <vt:lpstr>Consolas</vt:lpstr>
      <vt:lpstr>Times New Roman</vt:lpstr>
      <vt:lpstr>Times New Roman</vt:lpstr>
      <vt:lpstr>Arial</vt:lpstr>
      <vt:lpstr>Wingdings</vt:lpstr>
      <vt:lpstr>Gulim</vt:lpstr>
      <vt:lpstr>Calibri</vt:lpstr>
      <vt:lpstr>微软雅黑</vt:lpstr>
      <vt:lpstr>Arial Unicode MS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- 2. Service System(Python, Django 기반)</vt:lpstr>
      <vt:lpstr>기능 - 3. Client System(Android, Java기반, 개별 제안)</vt:lpstr>
      <vt:lpstr>기능(부족한 설명 추거, 신규 또는 추가 기능 중심, 페이지 추가 가능)</vt:lpstr>
      <vt:lpstr>사용자 시나리오(Ui 구성)</vt:lpstr>
      <vt:lpstr>기대효과 및 결론</vt:lpstr>
      <vt:lpstr>기대효과 및 결론</vt:lpstr>
      <vt:lpstr>데모(구동 동영상, mp4 동영상 파일을 추가 함)</vt:lpstr>
      <vt:lpstr>결과물의 목록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首善</cp:lastModifiedBy>
  <cp:revision>61</cp:revision>
  <dcterms:created xsi:type="dcterms:W3CDTF">2020-06-08T19:34:00Z</dcterms:created>
  <dcterms:modified xsi:type="dcterms:W3CDTF">2024-12-18T12:16:40Z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2018-05-10T09:00:00Z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2020-06-08T09:00:00Z</vt:filetime>
  </property>
  <property fmtid="{D5CDD505-2E9C-101B-9397-08002B2CF9AE}" pid="5" name="ICV">
    <vt:lpwstr>C7750BA6C517408ABB9C1B7BB98E9795_12</vt:lpwstr>
  </property>
  <property fmtid="{D5CDD505-2E9C-101B-9397-08002B2CF9AE}" pid="6" name="KSOProductBuildVer">
    <vt:lpwstr>2052-12.1.0.19302</vt:lpwstr>
  </property>
</Properties>
</file>